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70" r:id="rId8"/>
    <p:sldId id="284" r:id="rId9"/>
    <p:sldId id="285" r:id="rId10"/>
    <p:sldId id="288" r:id="rId11"/>
    <p:sldId id="28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50E8E5-6ED5-490D-956A-991C8889465B}" type="datetimeFigureOut">
              <a:rPr lang="ru-RU" smtClean="0"/>
              <a:t>08.07.2022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84658D-4C17-4729-A371-01A9446DE85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8D32B-854C-46AF-A2A0-85C2A373C663}" type="datetimeFigureOut">
              <a:rPr lang="ru-RU" smtClean="0"/>
              <a:t>08.07.2022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FDFA-6876-45C2-B8BC-33DB8C1CD8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8D32B-854C-46AF-A2A0-85C2A373C663}" type="datetimeFigureOut">
              <a:rPr lang="ru-RU" smtClean="0"/>
              <a:t>08.07.2022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FDFA-6876-45C2-B8BC-33DB8C1CD8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8D32B-854C-46AF-A2A0-85C2A373C663}" type="datetimeFigureOut">
              <a:rPr lang="ru-RU" smtClean="0"/>
              <a:t>08.07.2022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FDFA-6876-45C2-B8BC-33DB8C1CD8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9144000" cy="68580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8D32B-854C-46AF-A2A0-85C2A373C663}" type="datetimeFigureOut">
              <a:rPr lang="ru-RU" smtClean="0"/>
              <a:t>08.07.2022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FDFA-6876-45C2-B8BC-33DB8C1CD8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8D32B-854C-46AF-A2A0-85C2A373C663}" type="datetimeFigureOut">
              <a:rPr lang="ru-RU" smtClean="0"/>
              <a:t>08.07.2022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FDFA-6876-45C2-B8BC-33DB8C1CD8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8D32B-854C-46AF-A2A0-85C2A373C663}" type="datetimeFigureOut">
              <a:rPr lang="ru-RU" smtClean="0"/>
              <a:t>08.07.2022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FDFA-6876-45C2-B8BC-33DB8C1CD8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8D32B-854C-46AF-A2A0-85C2A373C663}" type="datetimeFigureOut">
              <a:rPr lang="ru-RU" smtClean="0"/>
              <a:t>08.07.2022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FDFA-6876-45C2-B8BC-33DB8C1CD8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8D32B-854C-46AF-A2A0-85C2A373C663}" type="datetimeFigureOut">
              <a:rPr lang="ru-RU" smtClean="0"/>
              <a:t>08.07.2022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FDFA-6876-45C2-B8BC-33DB8C1CD8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8D32B-854C-46AF-A2A0-85C2A373C663}" type="datetimeFigureOut">
              <a:rPr lang="ru-RU" smtClean="0"/>
              <a:t>08.07.2022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FDFA-6876-45C2-B8BC-33DB8C1CD8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8D32B-854C-46AF-A2A0-85C2A373C663}" type="datetimeFigureOut">
              <a:rPr lang="ru-RU" smtClean="0"/>
              <a:t>08.07.2022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FDFA-6876-45C2-B8BC-33DB8C1CD8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8D32B-854C-46AF-A2A0-85C2A373C663}" type="datetimeFigureOut">
              <a:rPr lang="ru-RU" smtClean="0"/>
              <a:t>08.07.2022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FDFA-6876-45C2-B8BC-33DB8C1CD8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8D32B-854C-46AF-A2A0-85C2A373C663}" type="datetimeFigureOut">
              <a:rPr lang="ru-RU" smtClean="0"/>
              <a:t>08.07.2022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8FDFA-6876-45C2-B8BC-33DB8C1CD8A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191" y="1"/>
            <a:ext cx="9144001" cy="6881813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572815" y="2496865"/>
            <a:ext cx="5255420" cy="2785378"/>
            <a:chOff x="3655159" y="2346557"/>
            <a:chExt cx="4862762" cy="2440479"/>
          </a:xfrm>
        </p:grpSpPr>
        <p:sp>
          <p:nvSpPr>
            <p:cNvPr id="5" name="TextBox 4"/>
            <p:cNvSpPr txBox="1"/>
            <p:nvPr/>
          </p:nvSpPr>
          <p:spPr>
            <a:xfrm>
              <a:off x="3655159" y="2346557"/>
              <a:ext cx="4862762" cy="244047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dirty="0">
                  <a:solidFill>
                    <a:schemeClr val="bg1"/>
                  </a:solidFill>
                  <a:latin typeface="Microsoft YaHei UI Light" panose="020B0502040204020203" pitchFamily="34" charset="-122"/>
                  <a:ea typeface="Microsoft YaHei UI Light" panose="020B0502040204020203" pitchFamily="34" charset="-122"/>
                  <a:cs typeface="Open Sans Light" panose="020B0306030504020204" pitchFamily="34" charset="0"/>
                </a:rPr>
                <a:t>Образовательный проект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dirty="0">
                  <a:solidFill>
                    <a:schemeClr val="bg1"/>
                  </a:solidFill>
                  <a:latin typeface="Microsoft YaHei UI Light" panose="020B0502040204020203" pitchFamily="34" charset="-122"/>
                  <a:ea typeface="Microsoft YaHei UI Light" panose="020B0502040204020203" pitchFamily="34" charset="-122"/>
                  <a:cs typeface="Open Sans Light" panose="020B0306030504020204" pitchFamily="34" charset="0"/>
                </a:rPr>
                <a:t>«</a:t>
              </a:r>
              <a:r>
                <a:rPr lang="ru-RU" sz="3200" b="1" dirty="0" err="1">
                  <a:solidFill>
                    <a:schemeClr val="bg1"/>
                  </a:solidFill>
                  <a:latin typeface="Microsoft YaHei UI Light" panose="020B0502040204020203" pitchFamily="34" charset="-122"/>
                  <a:ea typeface="Microsoft YaHei UI Light" panose="020B0502040204020203" pitchFamily="34" charset="-122"/>
                  <a:cs typeface="Open Sans Light" panose="020B0306030504020204" pitchFamily="34" charset="0"/>
                </a:rPr>
                <a:t>ИКаРёнок</a:t>
              </a:r>
              <a:r>
                <a:rPr lang="ru-RU" sz="3200" b="1" dirty="0">
                  <a:solidFill>
                    <a:schemeClr val="bg1"/>
                  </a:solidFill>
                  <a:latin typeface="Microsoft YaHei UI Light" panose="020B0502040204020203" pitchFamily="34" charset="-122"/>
                  <a:ea typeface="Microsoft YaHei UI Light" panose="020B0502040204020203" pitchFamily="34" charset="-122"/>
                  <a:cs typeface="Open Sans Light" panose="020B0306030504020204" pitchFamily="34" charset="0"/>
                </a:rPr>
                <a:t>»</a:t>
              </a:r>
              <a:endParaRPr lang="ru-RU" sz="1100" b="1" dirty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Open Sans Light" panose="020B0306030504020204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100" b="1" dirty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Open Sans Light" panose="020B0306030504020204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>
                <a:solidFill>
                  <a:schemeClr val="bg1">
                    <a:lumMod val="9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Open Sans Light" panose="020B0306030504020204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i="1" dirty="0">
                  <a:solidFill>
                    <a:schemeClr val="bg1">
                      <a:lumMod val="95000"/>
                    </a:schemeClr>
                  </a:solidFill>
                  <a:latin typeface="Microsoft YaHei UI Light" panose="020B0502040204020203" pitchFamily="34" charset="-122"/>
                  <a:ea typeface="Microsoft YaHei UI Light" panose="020B0502040204020203" pitchFamily="34" charset="-122"/>
                  <a:cs typeface="Open Sans Light" panose="020B0306030504020204" pitchFamily="34" charset="0"/>
                </a:rPr>
                <a:t>Будущее начинается сегодня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dirty="0">
                <a:solidFill>
                  <a:srgbClr val="B3D334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Open Sans Light" panose="020B0306030504020204" pitchFamily="34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5752714" y="3442064"/>
              <a:ext cx="686571" cy="0"/>
            </a:xfrm>
            <a:prstGeom prst="line">
              <a:avLst/>
            </a:prstGeom>
            <a:ln>
              <a:solidFill>
                <a:srgbClr val="B3D3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4551374" y="5581324"/>
            <a:ext cx="441602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r>
              <a:rPr lang="ru-RU" dirty="0">
                <a:solidFill>
                  <a:schemeClr val="bg1"/>
                </a:solidFill>
                <a:latin typeface="+mn-lt"/>
              </a:rPr>
              <a:t>Муниципальное автономное дошкольное образовательное учреждение Снежинского городского округа «Центр развития ребёнка – детский сад №30</a:t>
            </a:r>
            <a:r>
              <a:rPr lang="ru-RU" dirty="0" smtClean="0">
                <a:solidFill>
                  <a:schemeClr val="bg1"/>
                </a:solidFill>
                <a:latin typeface="+mn-lt"/>
              </a:rPr>
              <a:t>»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Rectangle 8"/>
          <p:cNvSpPr/>
          <p:nvPr/>
        </p:nvSpPr>
        <p:spPr>
          <a:xfrm>
            <a:off x="385763" y="2146301"/>
            <a:ext cx="8370094" cy="17463"/>
          </a:xfrm>
          <a:prstGeom prst="rect">
            <a:avLst/>
          </a:prstGeom>
          <a:solidFill>
            <a:srgbClr val="B3D33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6"/>
              </a:solidFill>
            </a:endParaRPr>
          </a:p>
        </p:txBody>
      </p:sp>
      <p:pic>
        <p:nvPicPr>
          <p:cNvPr id="18437" name="Рисунок 7"/>
          <p:cNvPicPr>
            <a:picLocks noChangeAspect="1"/>
          </p:cNvPicPr>
          <p:nvPr/>
        </p:nvPicPr>
        <p:blipFill>
          <a:blip r:embed="rId3" cstate="print"/>
          <a:srcRect l="21860" t="15454" r="20477" b="16589"/>
          <a:stretch>
            <a:fillRect/>
          </a:stretch>
        </p:blipFill>
        <p:spPr bwMode="auto">
          <a:xfrm>
            <a:off x="8272462" y="185738"/>
            <a:ext cx="54768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9344" y="196850"/>
            <a:ext cx="526256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4" descr="ÐÐ°ÑÑÐ¸Ð½ÐºÐ¸ Ð¿Ð¾ Ð·Ð°Ð¿ÑÐ¾ÑÑ ÑÑÑÑ Ð²Ð½Ð¸Ð¸ÑÑ Ð»Ð¾Ð³Ð¾"/>
          <p:cNvPicPr>
            <a:picLocks noChangeAspect="1" noChangeArrowheads="1"/>
          </p:cNvPicPr>
          <p:nvPr/>
        </p:nvPicPr>
        <p:blipFill>
          <a:blip r:embed="rId5" cstate="print"/>
          <a:srcRect l="2776" t="30586" r="2431" b="30495"/>
          <a:stretch>
            <a:fillRect/>
          </a:stretch>
        </p:blipFill>
        <p:spPr bwMode="auto">
          <a:xfrm>
            <a:off x="6828235" y="184150"/>
            <a:ext cx="1326356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0CBA1333-FD10-4EB4-A098-F33D1CC67E08}"/>
              </a:ext>
            </a:extLst>
          </p:cNvPr>
          <p:cNvPicPr/>
          <p:nvPr/>
        </p:nvPicPr>
        <p:blipFill>
          <a:blip r:embed="rId6" cstate="print"/>
          <a:srcRect l="50443" t="45409" r="14753" b="9015"/>
          <a:stretch>
            <a:fillRect/>
          </a:stretch>
        </p:blipFill>
        <p:spPr bwMode="auto">
          <a:xfrm>
            <a:off x="3355978" y="163510"/>
            <a:ext cx="677900" cy="884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3F89CC2A-3C11-40DE-84E8-BB56C92BE13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t="13246" b="5596"/>
          <a:stretch/>
        </p:blipFill>
        <p:spPr>
          <a:xfrm>
            <a:off x="4156512" y="214314"/>
            <a:ext cx="1955764" cy="75247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8A39DF-CAA4-400E-9E91-01924C9C5C99}" type="slidenum">
              <a:rPr lang="ru-RU"/>
              <a:pPr>
                <a:defRPr/>
              </a:pPr>
              <a:t>10</a:t>
            </a:fld>
            <a:endParaRPr lang="ru-RU"/>
          </a:p>
        </p:txBody>
      </p:sp>
      <p:sp>
        <p:nvSpPr>
          <p:cNvPr id="10" name="Rectangle 3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rgbClr val="DDEBA3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3"/>
          <p:cNvSpPr/>
          <p:nvPr/>
        </p:nvSpPr>
        <p:spPr>
          <a:xfrm>
            <a:off x="0" y="1490472"/>
            <a:ext cx="9144000" cy="5047488"/>
          </a:xfrm>
          <a:prstGeom prst="rect">
            <a:avLst/>
          </a:prstGeom>
          <a:solidFill>
            <a:srgbClr val="B3D334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 smtClean="0">
                <a:solidFill>
                  <a:schemeClr val="tx1"/>
                </a:solidFill>
              </a:rPr>
              <a:t>100</a:t>
            </a:r>
            <a:r>
              <a:rPr lang="ru-RU" dirty="0">
                <a:solidFill>
                  <a:schemeClr val="tx1"/>
                </a:solidFill>
              </a:rPr>
              <a:t>% участие в мероприятиях дошкольных образовательных учреждений города, имеющих возрастную категорию детей от 5 до 7 лет.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chemeClr val="tx1"/>
                </a:solidFill>
              </a:rPr>
              <a:t>Создание  единого  пространства для  педагогического общения и обмена опытом, увеличение количества педагогов, активно внедряющих образовательную робототехнику в работе с детьми.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chemeClr val="tx1"/>
                </a:solidFill>
              </a:rPr>
              <a:t>Удовлетворены потребности дошкольников в техническом, эстетическом творчестве, в самовыражении, в приобщении к социально-значимым целям, в общественной оценке своей работы.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chemeClr val="tx1"/>
                </a:solidFill>
              </a:rPr>
              <a:t>Педагогические работники мотивированы на повышение квалификации по направлению «техническое творчество», распространение и внедрение передового педагогического опыта.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chemeClr val="tx1"/>
                </a:solidFill>
              </a:rPr>
              <a:t>Обогащена развивающая предметно – пространственная среда в группах ДОУ (приобретены  программируемые конструкторы, созданы технические центры).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chemeClr val="tx1"/>
                </a:solidFill>
              </a:rPr>
              <a:t>Сформирована активная родительская позиция в части поддержки и развития  технического творчества детей на основе продуктивного сотрудничества ДОУ и семьи. 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chemeClr val="tx1"/>
                </a:solidFill>
              </a:rPr>
              <a:t>Налажено тесное сотрудничество с образовательными учреждениями города. 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dirty="0"/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dirty="0"/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467544" y="0"/>
            <a:ext cx="847963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Microsoft YaHei UI Light"/>
                <a:ea typeface="Microsoft YaHei UI Light"/>
                <a:cs typeface="Microsoft YaHei UI Light"/>
              </a:rPr>
              <a:t>Ожидаемый и полученный конечный результат…</a:t>
            </a:r>
          </a:p>
          <a:p>
            <a:pPr algn="ctr"/>
            <a:endParaRPr lang="en-US" sz="3200" b="1" dirty="0">
              <a:solidFill>
                <a:schemeClr val="bg1"/>
              </a:solidFill>
              <a:latin typeface="Microsoft YaHei UI Light"/>
              <a:ea typeface="Microsoft YaHei UI Light"/>
              <a:cs typeface="Microsoft YaHei UI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5C521E-E4B8-419F-927B-6B6FBB0A0673}" type="slidenum">
              <a:rPr lang="ru-RU"/>
              <a:pPr>
                <a:defRPr/>
              </a:pPr>
              <a:t>11</a:t>
            </a:fld>
            <a:endParaRPr lang="ru-RU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20314" y="1629572"/>
            <a:ext cx="2608660" cy="3598859"/>
            <a:chOff x="1799343" y="2039045"/>
            <a:chExt cx="2777564" cy="2777564"/>
          </a:xfrm>
        </p:grpSpPr>
        <p:sp>
          <p:nvSpPr>
            <p:cNvPr id="7" name="Oval 5"/>
            <p:cNvSpPr/>
            <p:nvPr/>
          </p:nvSpPr>
          <p:spPr>
            <a:xfrm>
              <a:off x="1799343" y="2039045"/>
              <a:ext cx="2777564" cy="2777564"/>
            </a:xfrm>
            <a:prstGeom prst="ellipse">
              <a:avLst/>
            </a:prstGeom>
            <a:solidFill>
              <a:srgbClr val="DDEBA3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Oval 6"/>
            <p:cNvSpPr/>
            <p:nvPr/>
          </p:nvSpPr>
          <p:spPr>
            <a:xfrm>
              <a:off x="2111206" y="2353562"/>
              <a:ext cx="2151185" cy="2151185"/>
            </a:xfrm>
            <a:prstGeom prst="ellipse">
              <a:avLst/>
            </a:prstGeom>
            <a:solidFill>
              <a:srgbClr val="B3D3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320653" y="1629570"/>
            <a:ext cx="2747963" cy="3598860"/>
            <a:chOff x="1799343" y="2039045"/>
            <a:chExt cx="2777564" cy="2777564"/>
          </a:xfrm>
        </p:grpSpPr>
        <p:sp>
          <p:nvSpPr>
            <p:cNvPr id="13" name="Oval 9"/>
            <p:cNvSpPr/>
            <p:nvPr/>
          </p:nvSpPr>
          <p:spPr>
            <a:xfrm>
              <a:off x="1799343" y="2039045"/>
              <a:ext cx="2777564" cy="2777564"/>
            </a:xfrm>
            <a:prstGeom prst="ellipse">
              <a:avLst/>
            </a:prstGeom>
            <a:solidFill>
              <a:srgbClr val="DDEBA3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Oval 10"/>
            <p:cNvSpPr/>
            <p:nvPr/>
          </p:nvSpPr>
          <p:spPr>
            <a:xfrm>
              <a:off x="2111205" y="2353562"/>
              <a:ext cx="2151186" cy="2151185"/>
            </a:xfrm>
            <a:prstGeom prst="ellipse">
              <a:avLst/>
            </a:prstGeom>
            <a:solidFill>
              <a:srgbClr val="B3D3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34820" name="TextBox 15"/>
          <p:cNvSpPr txBox="1">
            <a:spLocks noChangeArrowheads="1"/>
          </p:cNvSpPr>
          <p:nvPr/>
        </p:nvSpPr>
        <p:spPr bwMode="auto">
          <a:xfrm>
            <a:off x="892834" y="2705102"/>
            <a:ext cx="207658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icrosoft YaHei UI Light"/>
                <a:ea typeface="Microsoft YaHei UI Light"/>
                <a:cs typeface="Open Sans Light"/>
              </a:rPr>
              <a:t>Продолжение 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ea typeface="Microsoft YaHei UI Light"/>
                <a:cs typeface="Arial" pitchFamily="34" charset="0"/>
              </a:rPr>
              <a:t>сотрудничества</a:t>
            </a:r>
            <a:r>
              <a:rPr lang="ru-RU" sz="2000" b="1" dirty="0">
                <a:solidFill>
                  <a:schemeClr val="bg1"/>
                </a:solidFill>
                <a:latin typeface="Microsoft YaHei UI Light"/>
                <a:ea typeface="Microsoft YaHei UI Light"/>
                <a:cs typeface="Open Sans Light"/>
              </a:rPr>
              <a:t>  с РФЯЦ-ВНИИТФ</a:t>
            </a:r>
            <a:endParaRPr lang="en-US" sz="2000" b="1" dirty="0">
              <a:solidFill>
                <a:schemeClr val="bg1"/>
              </a:solidFill>
              <a:latin typeface="Microsoft YaHei UI Light"/>
              <a:ea typeface="Microsoft YaHei UI Light"/>
              <a:cs typeface="Open Sans Light"/>
            </a:endParaRPr>
          </a:p>
        </p:txBody>
      </p:sp>
      <p:sp>
        <p:nvSpPr>
          <p:cNvPr id="34821" name="TextBox 16"/>
          <p:cNvSpPr txBox="1">
            <a:spLocks noChangeArrowheads="1"/>
          </p:cNvSpPr>
          <p:nvPr/>
        </p:nvSpPr>
        <p:spPr bwMode="auto">
          <a:xfrm>
            <a:off x="3750469" y="2282469"/>
            <a:ext cx="182403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1600" b="1" dirty="0">
              <a:solidFill>
                <a:schemeClr val="bg1"/>
              </a:solidFill>
            </a:endParaRPr>
          </a:p>
          <a:p>
            <a:pPr algn="ctr"/>
            <a:r>
              <a:rPr lang="ru-RU" sz="1600" b="1" dirty="0">
                <a:solidFill>
                  <a:schemeClr val="bg1"/>
                </a:solidFill>
              </a:rPr>
              <a:t>Преемственность дошкольного и начального общего образования по направлению робототехника. </a:t>
            </a:r>
            <a:endParaRPr lang="en-US" sz="1600" b="1" dirty="0">
              <a:solidFill>
                <a:schemeClr val="bg1"/>
              </a:solidFill>
              <a:latin typeface="Microsoft YaHei UI Light"/>
              <a:ea typeface="Microsoft YaHei UI Light"/>
              <a:cs typeface="Open Sans Light"/>
            </a:endParaRPr>
          </a:p>
        </p:txBody>
      </p:sp>
      <p:sp>
        <p:nvSpPr>
          <p:cNvPr id="34822" name="TextBox 17"/>
          <p:cNvSpPr txBox="1">
            <a:spLocks noChangeArrowheads="1"/>
          </p:cNvSpPr>
          <p:nvPr/>
        </p:nvSpPr>
        <p:spPr bwMode="auto">
          <a:xfrm>
            <a:off x="323528" y="260648"/>
            <a:ext cx="866173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6F747C"/>
                </a:solidFill>
                <a:latin typeface="Microsoft YaHei UI Light"/>
                <a:ea typeface="Microsoft YaHei UI Light"/>
                <a:cs typeface="Microsoft YaHei UI Light"/>
              </a:rPr>
              <a:t>Пути дальнейшего развития проекта</a:t>
            </a:r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6160294" y="1629569"/>
            <a:ext cx="2747963" cy="3666329"/>
            <a:chOff x="1799343" y="2039045"/>
            <a:chExt cx="2777564" cy="2777564"/>
          </a:xfrm>
        </p:grpSpPr>
        <p:sp>
          <p:nvSpPr>
            <p:cNvPr id="20" name="Oval 9"/>
            <p:cNvSpPr/>
            <p:nvPr/>
          </p:nvSpPr>
          <p:spPr>
            <a:xfrm>
              <a:off x="1799343" y="2039045"/>
              <a:ext cx="2777564" cy="2777564"/>
            </a:xfrm>
            <a:prstGeom prst="ellipse">
              <a:avLst/>
            </a:prstGeom>
            <a:solidFill>
              <a:srgbClr val="DDEBA3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Oval 10"/>
            <p:cNvSpPr/>
            <p:nvPr/>
          </p:nvSpPr>
          <p:spPr>
            <a:xfrm>
              <a:off x="2111206" y="2353562"/>
              <a:ext cx="2151185" cy="2151185"/>
            </a:xfrm>
            <a:prstGeom prst="ellipse">
              <a:avLst/>
            </a:prstGeom>
            <a:solidFill>
              <a:srgbClr val="B3D3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34824" name="TextBox 21"/>
          <p:cNvSpPr txBox="1">
            <a:spLocks noChangeArrowheads="1"/>
          </p:cNvSpPr>
          <p:nvPr/>
        </p:nvSpPr>
        <p:spPr bwMode="auto">
          <a:xfrm>
            <a:off x="6785372" y="2383082"/>
            <a:ext cx="159901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Участие команд дошкольных образовательных учреждений </a:t>
            </a:r>
            <a:r>
              <a:rPr lang="ru-RU" sz="1600" b="1" dirty="0" smtClean="0">
                <a:solidFill>
                  <a:schemeClr val="bg1"/>
                </a:solidFill>
              </a:rPr>
              <a:t>в городах присутствия </a:t>
            </a:r>
            <a:r>
              <a:rPr lang="ru-RU" sz="1600" b="1" dirty="0" err="1" smtClean="0">
                <a:solidFill>
                  <a:schemeClr val="bg1"/>
                </a:solidFill>
              </a:rPr>
              <a:t>Госкорпорации</a:t>
            </a:r>
            <a:r>
              <a:rPr lang="ru-RU" sz="1600" b="1" dirty="0" smtClean="0">
                <a:solidFill>
                  <a:schemeClr val="bg1"/>
                </a:solidFill>
              </a:rPr>
              <a:t> «</a:t>
            </a:r>
            <a:r>
              <a:rPr lang="ru-RU" sz="1600" b="1" dirty="0" err="1" smtClean="0">
                <a:solidFill>
                  <a:schemeClr val="bg1"/>
                </a:solidFill>
              </a:rPr>
              <a:t>Росатом</a:t>
            </a:r>
            <a:r>
              <a:rPr lang="ru-RU" sz="1600" b="1" dirty="0" smtClean="0">
                <a:solidFill>
                  <a:schemeClr val="bg1"/>
                </a:solidFill>
              </a:rPr>
              <a:t>»</a:t>
            </a:r>
            <a:endParaRPr lang="en-US" sz="1600" b="1" dirty="0">
              <a:solidFill>
                <a:schemeClr val="bg1"/>
              </a:solidFill>
              <a:latin typeface="Microsoft YaHei UI Light"/>
              <a:ea typeface="Microsoft YaHei UI Light"/>
              <a:cs typeface="Open Sans Light"/>
            </a:endParaRPr>
          </a:p>
        </p:txBody>
      </p:sp>
      <p:cxnSp>
        <p:nvCxnSpPr>
          <p:cNvPr id="23" name="Straight Connector 23"/>
          <p:cNvCxnSpPr/>
          <p:nvPr/>
        </p:nvCxnSpPr>
        <p:spPr>
          <a:xfrm flipH="1">
            <a:off x="3661172" y="989014"/>
            <a:ext cx="1732359" cy="7937"/>
          </a:xfrm>
          <a:prstGeom prst="line">
            <a:avLst/>
          </a:prstGeom>
          <a:ln w="19050">
            <a:solidFill>
              <a:srgbClr val="B3D3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119187" y="6356350"/>
            <a:ext cx="6682979" cy="0"/>
          </a:xfrm>
          <a:prstGeom prst="line">
            <a:avLst/>
          </a:prstGeom>
          <a:ln w="38100">
            <a:solidFill>
              <a:srgbClr val="6F74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249739"/>
            <a:ext cx="9144000" cy="2625725"/>
          </a:xfrm>
          <a:prstGeom prst="rect">
            <a:avLst/>
          </a:prstGeom>
          <a:solidFill>
            <a:schemeClr val="tx2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3375025"/>
            <a:ext cx="9144000" cy="857250"/>
          </a:xfrm>
          <a:prstGeom prst="rect">
            <a:avLst/>
          </a:prstGeom>
          <a:solidFill>
            <a:srgbClr val="B3D33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6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739379" y="4702176"/>
            <a:ext cx="360640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Государственный и социальный заказ на развитие  технического творчества детей и молодёжи</a:t>
            </a:r>
            <a:endParaRPr lang="en-US" sz="2400" b="1" dirty="0">
              <a:solidFill>
                <a:schemeClr val="bg1"/>
              </a:solidFill>
              <a:latin typeface="Microsoft YaHei UI Light"/>
              <a:ea typeface="Microsoft YaHei UI Light"/>
              <a:cs typeface="Open Sans Light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4581531" y="4517508"/>
            <a:ext cx="4426731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Перспективность применения роботехники, 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ее универсальность, высокие образовательные возможности, обеспечивающие организацию максимально продуктивной творческой деятельности детей</a:t>
            </a:r>
            <a:endParaRPr lang="en-US" sz="2400" b="1" dirty="0">
              <a:solidFill>
                <a:schemeClr val="bg1"/>
              </a:solidFill>
              <a:latin typeface="Microsoft YaHei UI Light"/>
              <a:ea typeface="Microsoft YaHei UI Light"/>
              <a:cs typeface="Open Sans Light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4572000" y="4570413"/>
            <a:ext cx="0" cy="1949450"/>
          </a:xfrm>
          <a:prstGeom prst="line">
            <a:avLst/>
          </a:prstGeom>
          <a:ln>
            <a:solidFill>
              <a:srgbClr val="B3D3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8"/>
          <p:cNvSpPr/>
          <p:nvPr/>
        </p:nvSpPr>
        <p:spPr>
          <a:xfrm>
            <a:off x="2469356" y="735013"/>
            <a:ext cx="4205288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bg1">
                    <a:lumMod val="50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Open Sans Light" panose="020B0306030504020204" pitchFamily="34" charset="0"/>
              </a:rPr>
              <a:t>Обоснование необходимости проекта</a:t>
            </a:r>
            <a:endParaRPr lang="en-US" sz="3600" b="1" dirty="0">
              <a:solidFill>
                <a:schemeClr val="bg1">
                  <a:lumMod val="50000"/>
                </a:schemeClr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  <a:cs typeface="Open Sans Light" panose="020B0306030504020204" pitchFamily="34" charset="0"/>
            </a:endParaRPr>
          </a:p>
        </p:txBody>
      </p:sp>
      <p:pic>
        <p:nvPicPr>
          <p:cNvPr id="19463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5044" y="3360738"/>
            <a:ext cx="68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Рисунок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74644" y="3317875"/>
            <a:ext cx="68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23"/>
          <p:cNvCxnSpPr/>
          <p:nvPr/>
        </p:nvCxnSpPr>
        <p:spPr>
          <a:xfrm flipH="1">
            <a:off x="3659936" y="2641452"/>
            <a:ext cx="1733550" cy="7937"/>
          </a:xfrm>
          <a:prstGeom prst="line">
            <a:avLst/>
          </a:prstGeom>
          <a:ln w="19050">
            <a:solidFill>
              <a:srgbClr val="B3D3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2"/>
          <p:cNvSpPr>
            <a:spLocks noGrp="1"/>
          </p:cNvSpPr>
          <p:nvPr>
            <p:ph type="title"/>
          </p:nvPr>
        </p:nvSpPr>
        <p:spPr>
          <a:xfrm>
            <a:off x="0" y="182564"/>
            <a:ext cx="9144000" cy="1189037"/>
          </a:xfrm>
        </p:spPr>
        <p:txBody>
          <a:bodyPr/>
          <a:lstStyle/>
          <a:p>
            <a:r>
              <a:rPr lang="ru-RU" sz="4000" b="1" dirty="0">
                <a:solidFill>
                  <a:srgbClr val="6F747C"/>
                </a:solidFill>
                <a:latin typeface="Microsoft YaHei UI Light"/>
                <a:ea typeface="Microsoft YaHei UI Light"/>
                <a:cs typeface="Microsoft YaHei UI Light"/>
              </a:rPr>
              <a:t>Цель нашего проекта</a:t>
            </a:r>
            <a:endParaRPr lang="en-US" sz="4000" b="1" dirty="0">
              <a:solidFill>
                <a:srgbClr val="6F747C"/>
              </a:solidFill>
              <a:latin typeface="Microsoft YaHei UI Light"/>
              <a:ea typeface="Microsoft YaHei UI Light"/>
              <a:cs typeface="Microsoft YaHei UI Light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2030414"/>
            <a:ext cx="9144000" cy="3465507"/>
            <a:chOff x="1" y="1973105"/>
            <a:chExt cx="12191998" cy="3087781"/>
          </a:xfrm>
        </p:grpSpPr>
        <p:sp>
          <p:nvSpPr>
            <p:cNvPr id="8" name="Rectangle 15"/>
            <p:cNvSpPr/>
            <p:nvPr/>
          </p:nvSpPr>
          <p:spPr>
            <a:xfrm>
              <a:off x="1" y="1973105"/>
              <a:ext cx="2905125" cy="3087781"/>
            </a:xfrm>
            <a:prstGeom prst="rect">
              <a:avLst/>
            </a:prstGeom>
            <a:solidFill>
              <a:schemeClr val="tx2">
                <a:lumMod val="50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16"/>
            <p:cNvSpPr/>
            <p:nvPr/>
          </p:nvSpPr>
          <p:spPr>
            <a:xfrm>
              <a:off x="2905126" y="1973105"/>
              <a:ext cx="9286873" cy="3087781"/>
            </a:xfrm>
            <a:prstGeom prst="rect">
              <a:avLst/>
            </a:prstGeom>
            <a:solidFill>
              <a:srgbClr val="B3D334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20483" name="Рисунок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522" y="3116263"/>
            <a:ext cx="68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264569" y="2060576"/>
            <a:ext cx="6786563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приобщение детей дошкольного возраста совместно с родителями к техническому творчеству в рамках повышения престижности технических профессий ФГУП РФЯЦ ВНИИТФ имени академика Е.И. Забабахина; формирование сообщества педагогов и детей, занимающихся инновационной деятельностью, расширения сетевого взаимодействия образовательных </a:t>
            </a:r>
            <a:r>
              <a:rPr lang="ru-RU" sz="2400" dirty="0" smtClean="0"/>
              <a:t>организаций</a:t>
            </a:r>
            <a:endParaRPr lang="ru-RU" sz="2400" dirty="0"/>
          </a:p>
          <a:p>
            <a:endParaRPr lang="ru-RU" sz="2800" b="1" dirty="0">
              <a:solidFill>
                <a:schemeClr val="bg1"/>
              </a:solidFill>
              <a:latin typeface="Microsoft YaHei UI Light"/>
              <a:ea typeface="Microsoft YaHei UI Light"/>
              <a:cs typeface="Open Sans Light"/>
            </a:endParaRPr>
          </a:p>
          <a:p>
            <a:endParaRPr lang="ru-RU" sz="2800" b="1" dirty="0">
              <a:solidFill>
                <a:schemeClr val="bg1"/>
              </a:solidFill>
              <a:latin typeface="Microsoft YaHei UI Light"/>
              <a:ea typeface="Microsoft YaHei UI Light"/>
              <a:cs typeface="Open Sans Light"/>
            </a:endParaRPr>
          </a:p>
          <a:p>
            <a:endParaRPr lang="en-US" sz="2800" b="1" dirty="0">
              <a:solidFill>
                <a:schemeClr val="bg1"/>
              </a:solidFill>
              <a:latin typeface="Microsoft YaHei UI Light"/>
              <a:ea typeface="Microsoft YaHei UI Light"/>
              <a:cs typeface="Open Sans Light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29A6E8-3A69-40B5-A287-FDAFE0F570B3}" type="slidenum">
              <a:rPr lang="ru-RU"/>
              <a:pPr>
                <a:defRPr/>
              </a:pPr>
              <a:t>3</a:t>
            </a:fld>
            <a:endParaRPr lang="ru-RU"/>
          </a:p>
        </p:txBody>
      </p:sp>
      <p:cxnSp>
        <p:nvCxnSpPr>
          <p:cNvPr id="14" name="Straight Connector 23"/>
          <p:cNvCxnSpPr/>
          <p:nvPr/>
        </p:nvCxnSpPr>
        <p:spPr>
          <a:xfrm flipH="1">
            <a:off x="3594497" y="1362076"/>
            <a:ext cx="1732359" cy="7937"/>
          </a:xfrm>
          <a:prstGeom prst="line">
            <a:avLst/>
          </a:prstGeom>
          <a:ln w="19050">
            <a:solidFill>
              <a:srgbClr val="B3D3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119187" y="6356350"/>
            <a:ext cx="6682979" cy="0"/>
          </a:xfrm>
          <a:prstGeom prst="line">
            <a:avLst/>
          </a:prstGeom>
          <a:ln w="38100">
            <a:solidFill>
              <a:srgbClr val="6F74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2"/>
          <p:cNvSpPr>
            <a:spLocks noGrp="1"/>
          </p:cNvSpPr>
          <p:nvPr>
            <p:ph type="title"/>
          </p:nvPr>
        </p:nvSpPr>
        <p:spPr>
          <a:xfrm>
            <a:off x="0" y="182564"/>
            <a:ext cx="9144000" cy="784225"/>
          </a:xfrm>
        </p:spPr>
        <p:txBody>
          <a:bodyPr/>
          <a:lstStyle/>
          <a:p>
            <a:r>
              <a:rPr lang="ru-RU" sz="4000" b="1">
                <a:solidFill>
                  <a:srgbClr val="6F747C"/>
                </a:solidFill>
                <a:latin typeface="Microsoft YaHei UI Light"/>
                <a:ea typeface="Microsoft YaHei UI Light"/>
                <a:cs typeface="Microsoft YaHei UI Light"/>
              </a:rPr>
              <a:t>Задачи проекта</a:t>
            </a:r>
            <a:endParaRPr lang="en-US" sz="4000" b="1">
              <a:solidFill>
                <a:srgbClr val="6F747C"/>
              </a:solidFill>
              <a:latin typeface="Microsoft YaHei UI Light"/>
              <a:ea typeface="Microsoft YaHei UI Light"/>
              <a:cs typeface="Microsoft YaHei UI Light"/>
            </a:endParaRPr>
          </a:p>
        </p:txBody>
      </p:sp>
      <p:pic>
        <p:nvPicPr>
          <p:cNvPr id="21506" name="Рисунок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522" y="3116263"/>
            <a:ext cx="68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101F8C-3F05-40FA-A65A-66D9C8353592}" type="slidenum">
              <a:rPr lang="ru-RU"/>
              <a:pPr>
                <a:defRPr/>
              </a:pPr>
              <a:t>4</a:t>
            </a:fld>
            <a:endParaRPr lang="ru-RU"/>
          </a:p>
        </p:txBody>
      </p:sp>
      <p:grpSp>
        <p:nvGrpSpPr>
          <p:cNvPr id="2" name="Group 67"/>
          <p:cNvGrpSpPr>
            <a:grpSpLocks/>
          </p:cNvGrpSpPr>
          <p:nvPr/>
        </p:nvGrpSpPr>
        <p:grpSpPr bwMode="auto">
          <a:xfrm>
            <a:off x="921025" y="1355838"/>
            <a:ext cx="7643597" cy="4830426"/>
            <a:chOff x="1474159" y="2351092"/>
            <a:chExt cx="9602121" cy="4237690"/>
          </a:xfrm>
        </p:grpSpPr>
        <p:grpSp>
          <p:nvGrpSpPr>
            <p:cNvPr id="3" name="Group 30"/>
            <p:cNvGrpSpPr>
              <a:grpSpLocks/>
            </p:cNvGrpSpPr>
            <p:nvPr/>
          </p:nvGrpSpPr>
          <p:grpSpPr bwMode="auto">
            <a:xfrm>
              <a:off x="1474159" y="2370491"/>
              <a:ext cx="2192901" cy="4182464"/>
              <a:chOff x="4602841" y="2370491"/>
              <a:chExt cx="2192901" cy="4182464"/>
            </a:xfrm>
          </p:grpSpPr>
          <p:sp>
            <p:nvSpPr>
              <p:cNvPr id="33" name="Rectangle 16"/>
              <p:cNvSpPr/>
              <p:nvPr/>
            </p:nvSpPr>
            <p:spPr>
              <a:xfrm>
                <a:off x="4602841" y="2742004"/>
                <a:ext cx="2192901" cy="36329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Pentagon 4"/>
              <p:cNvSpPr/>
              <p:nvPr/>
            </p:nvSpPr>
            <p:spPr>
              <a:xfrm rot="5400000">
                <a:off x="5219815" y="1753517"/>
                <a:ext cx="958951" cy="2192900"/>
              </a:xfrm>
              <a:prstGeom prst="homePlate">
                <a:avLst>
                  <a:gd name="adj" fmla="val 13380"/>
                </a:avLst>
              </a:prstGeom>
              <a:solidFill>
                <a:srgbClr val="B3D33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5" name="Rectangle 19"/>
              <p:cNvSpPr/>
              <p:nvPr/>
            </p:nvSpPr>
            <p:spPr>
              <a:xfrm>
                <a:off x="4602841" y="6478095"/>
                <a:ext cx="2159532" cy="74860"/>
              </a:xfrm>
              <a:prstGeom prst="rect">
                <a:avLst/>
              </a:prstGeom>
              <a:solidFill>
                <a:srgbClr val="B3D33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534" name="TextBox 35"/>
              <p:cNvSpPr txBox="1">
                <a:spLocks noChangeArrowheads="1"/>
              </p:cNvSpPr>
              <p:nvPr/>
            </p:nvSpPr>
            <p:spPr bwMode="auto">
              <a:xfrm>
                <a:off x="4857517" y="2375453"/>
                <a:ext cx="1657481" cy="7290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400" b="1" dirty="0">
                    <a:solidFill>
                      <a:schemeClr val="bg1"/>
                    </a:solidFill>
                    <a:latin typeface="Microsoft YaHei UI Light"/>
                    <a:ea typeface="Microsoft YaHei UI Light"/>
                    <a:cs typeface="Open Sans Light"/>
                  </a:rPr>
                  <a:t>Задача 1</a:t>
                </a:r>
                <a:endParaRPr lang="en-US" sz="2400" b="1" dirty="0">
                  <a:solidFill>
                    <a:schemeClr val="bg1"/>
                  </a:solidFill>
                  <a:latin typeface="Microsoft YaHei UI Light"/>
                  <a:ea typeface="Microsoft YaHei UI Light"/>
                  <a:cs typeface="Open Sans Light"/>
                </a:endParaRPr>
              </a:p>
            </p:txBody>
          </p:sp>
        </p:grpSp>
        <p:grpSp>
          <p:nvGrpSpPr>
            <p:cNvPr id="4" name="Group 31"/>
            <p:cNvGrpSpPr>
              <a:grpSpLocks/>
            </p:cNvGrpSpPr>
            <p:nvPr/>
          </p:nvGrpSpPr>
          <p:grpSpPr bwMode="auto">
            <a:xfrm>
              <a:off x="3885064" y="2351092"/>
              <a:ext cx="2101026" cy="4201864"/>
              <a:chOff x="4584315" y="2351092"/>
              <a:chExt cx="2101026" cy="4201864"/>
            </a:xfrm>
          </p:grpSpPr>
          <p:sp>
            <p:nvSpPr>
              <p:cNvPr id="28" name="Rectangle 32"/>
              <p:cNvSpPr/>
              <p:nvPr/>
            </p:nvSpPr>
            <p:spPr>
              <a:xfrm>
                <a:off x="4584315" y="2762561"/>
                <a:ext cx="2101026" cy="36123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" name="Pentagon 33"/>
              <p:cNvSpPr/>
              <p:nvPr/>
            </p:nvSpPr>
            <p:spPr>
              <a:xfrm rot="5400000">
                <a:off x="5150391" y="1785016"/>
                <a:ext cx="958951" cy="2091104"/>
              </a:xfrm>
              <a:prstGeom prst="homePlate">
                <a:avLst>
                  <a:gd name="adj" fmla="val 13380"/>
                </a:avLst>
              </a:prstGeom>
              <a:solidFill>
                <a:srgbClr val="B3D33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" name="Rectangle 34"/>
              <p:cNvSpPr/>
              <p:nvPr/>
            </p:nvSpPr>
            <p:spPr>
              <a:xfrm>
                <a:off x="4727293" y="6457696"/>
                <a:ext cx="1938225" cy="95260"/>
              </a:xfrm>
              <a:prstGeom prst="rect">
                <a:avLst/>
              </a:prstGeom>
              <a:solidFill>
                <a:srgbClr val="B3D33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529" name="TextBox 30"/>
              <p:cNvSpPr txBox="1">
                <a:spLocks noChangeArrowheads="1"/>
              </p:cNvSpPr>
              <p:nvPr/>
            </p:nvSpPr>
            <p:spPr bwMode="auto">
              <a:xfrm>
                <a:off x="4619004" y="2400696"/>
                <a:ext cx="2066337" cy="4050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400" b="1" dirty="0">
                    <a:solidFill>
                      <a:schemeClr val="bg1"/>
                    </a:solidFill>
                    <a:latin typeface="Microsoft YaHei UI Light"/>
                    <a:ea typeface="Microsoft YaHei UI Light"/>
                    <a:cs typeface="Open Sans Light"/>
                  </a:rPr>
                  <a:t>Задача 2</a:t>
                </a:r>
                <a:endParaRPr lang="en-US" sz="2400" b="1" dirty="0">
                  <a:solidFill>
                    <a:schemeClr val="bg1"/>
                  </a:solidFill>
                  <a:latin typeface="Microsoft YaHei UI Light"/>
                  <a:ea typeface="Microsoft YaHei UI Light"/>
                  <a:cs typeface="Open Sans Light"/>
                </a:endParaRPr>
              </a:p>
            </p:txBody>
          </p:sp>
        </p:grpSp>
        <p:grpSp>
          <p:nvGrpSpPr>
            <p:cNvPr id="5" name="Group 43"/>
            <p:cNvGrpSpPr>
              <a:grpSpLocks/>
            </p:cNvGrpSpPr>
            <p:nvPr/>
          </p:nvGrpSpPr>
          <p:grpSpPr bwMode="auto">
            <a:xfrm>
              <a:off x="6323892" y="2362367"/>
              <a:ext cx="2029677" cy="4200524"/>
              <a:chOff x="4593718" y="2362367"/>
              <a:chExt cx="2029677" cy="4200524"/>
            </a:xfrm>
          </p:grpSpPr>
          <p:sp>
            <p:nvSpPr>
              <p:cNvPr id="23" name="Rectangle 44"/>
              <p:cNvSpPr/>
              <p:nvPr/>
            </p:nvSpPr>
            <p:spPr>
              <a:xfrm>
                <a:off x="4607042" y="2749059"/>
                <a:ext cx="2012205" cy="362586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" name="Pentagon 45"/>
              <p:cNvSpPr/>
              <p:nvPr/>
            </p:nvSpPr>
            <p:spPr>
              <a:xfrm rot="5400000">
                <a:off x="5124932" y="1831153"/>
                <a:ext cx="958951" cy="2021380"/>
              </a:xfrm>
              <a:prstGeom prst="homePlate">
                <a:avLst>
                  <a:gd name="adj" fmla="val 13380"/>
                </a:avLst>
              </a:prstGeom>
              <a:solidFill>
                <a:srgbClr val="B3D33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" name="Rectangle 46"/>
              <p:cNvSpPr/>
              <p:nvPr/>
            </p:nvSpPr>
            <p:spPr>
              <a:xfrm>
                <a:off x="4681021" y="6467631"/>
                <a:ext cx="1936637" cy="95260"/>
              </a:xfrm>
              <a:prstGeom prst="rect">
                <a:avLst/>
              </a:prstGeom>
              <a:solidFill>
                <a:srgbClr val="B3D33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524" name="TextBox 25"/>
              <p:cNvSpPr txBox="1">
                <a:spLocks noChangeArrowheads="1"/>
              </p:cNvSpPr>
              <p:nvPr/>
            </p:nvSpPr>
            <p:spPr bwMode="auto">
              <a:xfrm>
                <a:off x="4602014" y="2424617"/>
                <a:ext cx="2021381" cy="4050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400" b="1" dirty="0">
                    <a:solidFill>
                      <a:schemeClr val="bg1"/>
                    </a:solidFill>
                    <a:latin typeface="Microsoft YaHei UI Light"/>
                    <a:ea typeface="Microsoft YaHei UI Light"/>
                    <a:cs typeface="Open Sans Light"/>
                  </a:rPr>
                  <a:t>Задача 3</a:t>
                </a:r>
                <a:endParaRPr lang="en-US" sz="2400" b="1" dirty="0">
                  <a:solidFill>
                    <a:schemeClr val="bg1"/>
                  </a:solidFill>
                  <a:latin typeface="Microsoft YaHei UI Light"/>
                  <a:ea typeface="Microsoft YaHei UI Light"/>
                  <a:cs typeface="Open Sans Light"/>
                </a:endParaRPr>
              </a:p>
            </p:txBody>
          </p:sp>
        </p:grpSp>
        <p:grpSp>
          <p:nvGrpSpPr>
            <p:cNvPr id="6" name="Group 55"/>
            <p:cNvGrpSpPr>
              <a:grpSpLocks/>
            </p:cNvGrpSpPr>
            <p:nvPr/>
          </p:nvGrpSpPr>
          <p:grpSpPr bwMode="auto">
            <a:xfrm>
              <a:off x="8696398" y="2370491"/>
              <a:ext cx="2379882" cy="4218291"/>
              <a:chOff x="4536805" y="2370491"/>
              <a:chExt cx="2379882" cy="4218291"/>
            </a:xfrm>
          </p:grpSpPr>
          <p:sp>
            <p:nvSpPr>
              <p:cNvPr id="18" name="Rectangle 56"/>
              <p:cNvSpPr/>
              <p:nvPr/>
            </p:nvSpPr>
            <p:spPr>
              <a:xfrm>
                <a:off x="4540953" y="2884895"/>
                <a:ext cx="2375734" cy="349002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" name="Pentagon 57"/>
              <p:cNvSpPr/>
              <p:nvPr/>
            </p:nvSpPr>
            <p:spPr>
              <a:xfrm rot="5400000">
                <a:off x="5237350" y="1669946"/>
                <a:ext cx="958951" cy="2360041"/>
              </a:xfrm>
              <a:prstGeom prst="homePlate">
                <a:avLst>
                  <a:gd name="adj" fmla="val 13380"/>
                </a:avLst>
              </a:prstGeom>
              <a:solidFill>
                <a:srgbClr val="B3D33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20" name="Rectangle 58"/>
              <p:cNvSpPr/>
              <p:nvPr/>
            </p:nvSpPr>
            <p:spPr>
              <a:xfrm>
                <a:off x="4536805" y="6478095"/>
                <a:ext cx="2375734" cy="110687"/>
              </a:xfrm>
              <a:prstGeom prst="rect">
                <a:avLst/>
              </a:prstGeom>
              <a:solidFill>
                <a:srgbClr val="B3D33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519" name="TextBox 20"/>
              <p:cNvSpPr txBox="1">
                <a:spLocks noChangeArrowheads="1"/>
              </p:cNvSpPr>
              <p:nvPr/>
            </p:nvSpPr>
            <p:spPr bwMode="auto">
              <a:xfrm>
                <a:off x="4540953" y="2395107"/>
                <a:ext cx="2313837" cy="4050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400" b="1" dirty="0">
                    <a:solidFill>
                      <a:schemeClr val="bg1"/>
                    </a:solidFill>
                    <a:latin typeface="Microsoft YaHei UI Light"/>
                    <a:ea typeface="Microsoft YaHei UI Light"/>
                    <a:cs typeface="Open Sans Light"/>
                  </a:rPr>
                  <a:t>Задача 4</a:t>
                </a:r>
                <a:endParaRPr lang="en-US" sz="2400" b="1" dirty="0">
                  <a:solidFill>
                    <a:schemeClr val="bg1"/>
                  </a:solidFill>
                  <a:latin typeface="Microsoft YaHei UI Light"/>
                  <a:ea typeface="Microsoft YaHei UI Light"/>
                  <a:cs typeface="Open Sans Light"/>
                </a:endParaRPr>
              </a:p>
            </p:txBody>
          </p:sp>
        </p:grpSp>
      </p:grpSp>
      <p:cxnSp>
        <p:nvCxnSpPr>
          <p:cNvPr id="39" name="Прямая соединительная линия 38"/>
          <p:cNvCxnSpPr/>
          <p:nvPr/>
        </p:nvCxnSpPr>
        <p:spPr>
          <a:xfrm>
            <a:off x="1119187" y="6356350"/>
            <a:ext cx="6682979" cy="0"/>
          </a:xfrm>
          <a:prstGeom prst="line">
            <a:avLst/>
          </a:prstGeom>
          <a:ln w="38100">
            <a:solidFill>
              <a:srgbClr val="6F74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23"/>
          <p:cNvCxnSpPr/>
          <p:nvPr/>
        </p:nvCxnSpPr>
        <p:spPr>
          <a:xfrm flipH="1">
            <a:off x="3661172" y="989014"/>
            <a:ext cx="1732359" cy="7937"/>
          </a:xfrm>
          <a:prstGeom prst="line">
            <a:avLst/>
          </a:prstGeom>
          <a:ln w="19050">
            <a:solidFill>
              <a:srgbClr val="B3D3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58">
            <a:extLst>
              <a:ext uri="{FF2B5EF4-FFF2-40B4-BE49-F238E27FC236}">
                <a16:creationId xmlns="" xmlns:a16="http://schemas.microsoft.com/office/drawing/2014/main" id="{E3E4EB74-572B-45C0-B459-DEA09BD4C11F}"/>
              </a:ext>
            </a:extLst>
          </p:cNvPr>
          <p:cNvSpPr/>
          <p:nvPr/>
        </p:nvSpPr>
        <p:spPr bwMode="auto">
          <a:xfrm>
            <a:off x="4781568" y="6048168"/>
            <a:ext cx="1615689" cy="138096"/>
          </a:xfrm>
          <a:prstGeom prst="rect">
            <a:avLst/>
          </a:prstGeom>
          <a:solidFill>
            <a:srgbClr val="B3D33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Rectangle 58">
            <a:extLst>
              <a:ext uri="{FF2B5EF4-FFF2-40B4-BE49-F238E27FC236}">
                <a16:creationId xmlns="" xmlns:a16="http://schemas.microsoft.com/office/drawing/2014/main" id="{820D25D0-A976-4FAF-95C1-A02C580B187B}"/>
              </a:ext>
            </a:extLst>
          </p:cNvPr>
          <p:cNvSpPr/>
          <p:nvPr/>
        </p:nvSpPr>
        <p:spPr bwMode="auto">
          <a:xfrm>
            <a:off x="2814796" y="6036844"/>
            <a:ext cx="1722352" cy="126169"/>
          </a:xfrm>
          <a:prstGeom prst="rect">
            <a:avLst/>
          </a:prstGeom>
          <a:solidFill>
            <a:srgbClr val="B3D33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" name="Rectangle 58">
            <a:extLst>
              <a:ext uri="{FF2B5EF4-FFF2-40B4-BE49-F238E27FC236}">
                <a16:creationId xmlns="" xmlns:a16="http://schemas.microsoft.com/office/drawing/2014/main" id="{BE146342-7A61-47F4-80D2-7671311F75E8}"/>
              </a:ext>
            </a:extLst>
          </p:cNvPr>
          <p:cNvSpPr/>
          <p:nvPr/>
        </p:nvSpPr>
        <p:spPr bwMode="auto">
          <a:xfrm>
            <a:off x="917730" y="6030584"/>
            <a:ext cx="1722352" cy="126169"/>
          </a:xfrm>
          <a:prstGeom prst="rect">
            <a:avLst/>
          </a:prstGeom>
          <a:solidFill>
            <a:srgbClr val="B3D33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48BA969-259A-4F7A-A1F0-BE15CBAB72C0}"/>
              </a:ext>
            </a:extLst>
          </p:cNvPr>
          <p:cNvSpPr txBox="1"/>
          <p:nvPr/>
        </p:nvSpPr>
        <p:spPr bwMode="auto">
          <a:xfrm>
            <a:off x="2910816" y="2500281"/>
            <a:ext cx="1542890" cy="22467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 algn="ctr"/>
            <a:r>
              <a:rPr lang="ru-RU" sz="1400" b="1" dirty="0"/>
              <a:t>выявление одарённых, талантливых детей, обладающих нестандартным мышлением, способностями к конструктивной деятельности;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B32835AE-7DCE-4018-A4ED-348880761AC9}"/>
              </a:ext>
            </a:extLst>
          </p:cNvPr>
          <p:cNvSpPr txBox="1"/>
          <p:nvPr/>
        </p:nvSpPr>
        <p:spPr bwMode="auto">
          <a:xfrm>
            <a:off x="921575" y="2537994"/>
            <a:ext cx="180509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/>
              <a:t>развитие у дошкольников интереса к моделированию и конструированию, стимулирование детского технического творчества;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37913469-A651-4A2E-9319-1D9F52B42A69}"/>
              </a:ext>
            </a:extLst>
          </p:cNvPr>
          <p:cNvSpPr txBox="1"/>
          <p:nvPr/>
        </p:nvSpPr>
        <p:spPr bwMode="auto">
          <a:xfrm>
            <a:off x="4847763" y="2526174"/>
            <a:ext cx="1542889" cy="26776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 algn="ctr"/>
            <a:r>
              <a:rPr lang="ru-RU" sz="1400" b="1" dirty="0"/>
              <a:t>формирование активной  родительской позиции в части поддержки и развития  технического творчества детей на основе продуктивного сотрудничества ДОУ и семьи;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34A878C1-08AD-464D-A7D3-40466C2BE44C}"/>
              </a:ext>
            </a:extLst>
          </p:cNvPr>
          <p:cNvSpPr txBox="1"/>
          <p:nvPr/>
        </p:nvSpPr>
        <p:spPr bwMode="auto">
          <a:xfrm>
            <a:off x="6638373" y="2499093"/>
            <a:ext cx="2013027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/>
              <a:t>формирование сообщества педагогов, занимающихся, развитием технического творчества и инженерных навыков дошкольников, создание единого пространства общения и обмена опытом.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2"/>
          <p:cNvSpPr>
            <a:spLocks noGrp="1"/>
          </p:cNvSpPr>
          <p:nvPr>
            <p:ph type="title"/>
          </p:nvPr>
        </p:nvSpPr>
        <p:spPr>
          <a:xfrm>
            <a:off x="0" y="182564"/>
            <a:ext cx="9144000" cy="784225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7F7F7F"/>
                </a:solidFill>
                <a:latin typeface="Microsoft YaHei UI Light"/>
                <a:ea typeface="Microsoft YaHei UI Light"/>
                <a:cs typeface="Microsoft YaHei UI Light"/>
              </a:rPr>
              <a:t>Риски нашего проекта и пути их преодоления</a:t>
            </a:r>
            <a:endParaRPr lang="en-US" sz="3600" b="1" dirty="0">
              <a:solidFill>
                <a:srgbClr val="7F7F7F"/>
              </a:solidFill>
              <a:latin typeface="Microsoft YaHei UI Light"/>
              <a:ea typeface="Microsoft YaHei UI Light"/>
              <a:cs typeface="Microsoft YaHei UI Light"/>
            </a:endParaRPr>
          </a:p>
        </p:txBody>
      </p:sp>
      <p:pic>
        <p:nvPicPr>
          <p:cNvPr id="22530" name="Рисунок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711" y="3107728"/>
            <a:ext cx="68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522118" y="3984322"/>
            <a:ext cx="3429001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Microsoft YaHei UI Light"/>
                <a:ea typeface="Microsoft YaHei UI Light"/>
                <a:cs typeface="Open Sans Light"/>
              </a:rPr>
              <a:t>о </a:t>
            </a:r>
            <a:r>
              <a:rPr lang="ru-RU" sz="2800" b="1" dirty="0">
                <a:solidFill>
                  <a:schemeClr val="bg1"/>
                </a:solidFill>
                <a:latin typeface="Microsoft YaHei UI Light"/>
                <a:ea typeface="Microsoft YaHei UI Light"/>
                <a:cs typeface="Open Sans Light"/>
              </a:rPr>
              <a:t>этот проект? </a:t>
            </a:r>
          </a:p>
          <a:p>
            <a:r>
              <a:rPr lang="ru-RU" sz="2800" b="1" dirty="0">
                <a:solidFill>
                  <a:schemeClr val="bg1"/>
                </a:solidFill>
                <a:latin typeface="Microsoft YaHei UI Light"/>
                <a:ea typeface="Microsoft YaHei UI Light"/>
                <a:cs typeface="Open Sans Light"/>
              </a:rPr>
              <a:t>Определение конкретных целей, которые ставятся для </a:t>
            </a:r>
            <a:r>
              <a:rPr lang="ru-RU" sz="2800" b="1" dirty="0" err="1">
                <a:solidFill>
                  <a:schemeClr val="bg1"/>
                </a:solidFill>
                <a:latin typeface="Microsoft YaHei UI Light"/>
                <a:ea typeface="Microsoft YaHei UI Light"/>
                <a:cs typeface="Open Sans Light"/>
              </a:rPr>
              <a:t>решениленно</a:t>
            </a:r>
            <a:endParaRPr lang="en-US" sz="2800" b="1" dirty="0">
              <a:solidFill>
                <a:srgbClr val="FF0000"/>
              </a:solidFill>
              <a:latin typeface="Microsoft YaHei UI Light"/>
              <a:ea typeface="Microsoft YaHei UI Light"/>
              <a:cs typeface="Open Sans Light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F2BB38-2448-41ED-8A3B-C88E5C956022}" type="slidenum">
              <a:rPr lang="ru-RU"/>
              <a:pPr>
                <a:defRPr/>
              </a:pPr>
              <a:t>5</a:t>
            </a:fld>
            <a:endParaRPr lang="ru-RU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802481" y="1337445"/>
            <a:ext cx="3573067" cy="2554545"/>
            <a:chOff x="1551975" y="2768379"/>
            <a:chExt cx="3249858" cy="3153217"/>
          </a:xfrm>
        </p:grpSpPr>
        <p:sp>
          <p:nvSpPr>
            <p:cNvPr id="40" name="Teardrop 7"/>
            <p:cNvSpPr/>
            <p:nvPr/>
          </p:nvSpPr>
          <p:spPr>
            <a:xfrm>
              <a:off x="1551975" y="2781013"/>
              <a:ext cx="386962" cy="689274"/>
            </a:xfrm>
            <a:prstGeom prst="teardrop">
              <a:avLst/>
            </a:prstGeom>
            <a:solidFill>
              <a:srgbClr val="B3D3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549" name="TextBox 40"/>
            <p:cNvSpPr txBox="1">
              <a:spLocks noChangeArrowheads="1"/>
            </p:cNvSpPr>
            <p:nvPr/>
          </p:nvSpPr>
          <p:spPr bwMode="auto">
            <a:xfrm>
              <a:off x="1611575" y="2781013"/>
              <a:ext cx="401241" cy="455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Open Sans Light"/>
                  <a:ea typeface="Open Sans Light"/>
                  <a:cs typeface="Open Sans Light"/>
                </a:rPr>
                <a:t>01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021966" y="2768379"/>
              <a:ext cx="2779867" cy="31532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chemeClr val="bg1">
                      <a:lumMod val="50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Риск №1</a:t>
              </a: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/>
                <a:t>Время проведения проекта является с одной стороны удобным, потому что декабрь не загружен мероприятиями и есть время на работу над проектом. Но с другой стороны данный период возможен рост заболеваемости детей.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1" dirty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5057775" y="4297028"/>
            <a:ext cx="3249943" cy="2371562"/>
            <a:chOff x="1550893" y="2681495"/>
            <a:chExt cx="2465036" cy="2372903"/>
          </a:xfrm>
        </p:grpSpPr>
        <p:sp>
          <p:nvSpPr>
            <p:cNvPr id="44" name="Teardrop 13"/>
            <p:cNvSpPr/>
            <p:nvPr/>
          </p:nvSpPr>
          <p:spPr>
            <a:xfrm>
              <a:off x="1550893" y="2681495"/>
              <a:ext cx="337121" cy="558726"/>
            </a:xfrm>
            <a:prstGeom prst="teardrop">
              <a:avLst/>
            </a:prstGeom>
            <a:solidFill>
              <a:srgbClr val="B3D3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546" name="TextBox 44"/>
            <p:cNvSpPr txBox="1">
              <a:spLocks noChangeArrowheads="1"/>
            </p:cNvSpPr>
            <p:nvPr/>
          </p:nvSpPr>
          <p:spPr bwMode="auto">
            <a:xfrm>
              <a:off x="1611575" y="2781013"/>
              <a:ext cx="279166" cy="646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Open Sans Light"/>
                  <a:ea typeface="Open Sans Light"/>
                  <a:cs typeface="Open Sans Light"/>
                </a:rPr>
                <a:t>04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024783" y="2683178"/>
              <a:ext cx="1991146" cy="2371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solidFill>
                    <a:schemeClr val="bg1">
                      <a:lumMod val="50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Риск №4</a:t>
              </a: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/>
                <a:t>Возможность возникновения ситуации «неуспеха» по причине разного уровня подготовки участников мероприятия.</a:t>
              </a: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dirty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5057775" y="1292474"/>
            <a:ext cx="3319847" cy="2195622"/>
            <a:chOff x="1550893" y="2681218"/>
            <a:chExt cx="3040801" cy="2601121"/>
          </a:xfrm>
        </p:grpSpPr>
        <p:sp>
          <p:nvSpPr>
            <p:cNvPr id="48" name="Teardrop 18"/>
            <p:cNvSpPr/>
            <p:nvPr/>
          </p:nvSpPr>
          <p:spPr>
            <a:xfrm>
              <a:off x="1550893" y="2681218"/>
              <a:ext cx="407107" cy="661539"/>
            </a:xfrm>
            <a:prstGeom prst="teardrop">
              <a:avLst/>
            </a:prstGeom>
            <a:solidFill>
              <a:srgbClr val="B3D3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543" name="TextBox 48"/>
            <p:cNvSpPr txBox="1">
              <a:spLocks noChangeArrowheads="1"/>
            </p:cNvSpPr>
            <p:nvPr/>
          </p:nvSpPr>
          <p:spPr bwMode="auto">
            <a:xfrm>
              <a:off x="1627878" y="2781013"/>
              <a:ext cx="431256" cy="437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Open Sans Light"/>
                  <a:ea typeface="Open Sans Light"/>
                  <a:cs typeface="Open Sans Light"/>
                </a:rPr>
                <a:t>02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59134" y="2786104"/>
              <a:ext cx="2532560" cy="24962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solidFill>
                    <a:schemeClr val="bg1">
                      <a:lumMod val="50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Риск №2</a:t>
              </a: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/>
                <a:t>Требуются финансовые затраты на приобретение образовательных конструкторов.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b="1" dirty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dirty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802481" y="4192189"/>
            <a:ext cx="3460795" cy="1854476"/>
            <a:chOff x="1552063" y="2693166"/>
            <a:chExt cx="3402247" cy="960438"/>
          </a:xfrm>
        </p:grpSpPr>
        <p:sp>
          <p:nvSpPr>
            <p:cNvPr id="52" name="Teardrop 35"/>
            <p:cNvSpPr/>
            <p:nvPr/>
          </p:nvSpPr>
          <p:spPr>
            <a:xfrm>
              <a:off x="1552063" y="2693166"/>
              <a:ext cx="419033" cy="289201"/>
            </a:xfrm>
            <a:prstGeom prst="teardrop">
              <a:avLst/>
            </a:prstGeom>
            <a:solidFill>
              <a:srgbClr val="B3D3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540" name="TextBox 52"/>
            <p:cNvSpPr txBox="1">
              <a:spLocks noChangeArrowheads="1"/>
            </p:cNvSpPr>
            <p:nvPr/>
          </p:nvSpPr>
          <p:spPr bwMode="auto">
            <a:xfrm>
              <a:off x="1611576" y="2781013"/>
              <a:ext cx="358737" cy="334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Open Sans Light"/>
                  <a:ea typeface="Open Sans Light"/>
                  <a:cs typeface="Open Sans Light"/>
                </a:rPr>
                <a:t>03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078811" y="2713154"/>
              <a:ext cx="2875499" cy="9404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solidFill>
                    <a:schemeClr val="bg1">
                      <a:lumMod val="50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Риск №3</a:t>
              </a: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/>
                <a:t>Недостаток квалифицированных кадров по данному направлению.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dirty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cxnSp>
        <p:nvCxnSpPr>
          <p:cNvPr id="55" name="Прямая соединительная линия 54"/>
          <p:cNvCxnSpPr/>
          <p:nvPr/>
        </p:nvCxnSpPr>
        <p:spPr>
          <a:xfrm>
            <a:off x="1119187" y="6356350"/>
            <a:ext cx="6682979" cy="0"/>
          </a:xfrm>
          <a:prstGeom prst="line">
            <a:avLst/>
          </a:prstGeom>
          <a:ln w="38100">
            <a:solidFill>
              <a:srgbClr val="6F74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23"/>
          <p:cNvCxnSpPr/>
          <p:nvPr/>
        </p:nvCxnSpPr>
        <p:spPr>
          <a:xfrm flipH="1">
            <a:off x="3661172" y="989014"/>
            <a:ext cx="1732359" cy="7937"/>
          </a:xfrm>
          <a:prstGeom prst="line">
            <a:avLst/>
          </a:prstGeom>
          <a:ln w="19050">
            <a:solidFill>
              <a:srgbClr val="B3D3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28AF26B-25E1-4A12-A2C0-2C225FAF4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18082"/>
            <a:ext cx="7886700" cy="4658881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Участники проекта:</a:t>
            </a:r>
            <a:endParaRPr lang="ru-RU" sz="28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ru-RU" sz="28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воспитанники дошкольных образовательных учреждений;</a:t>
            </a:r>
            <a:endParaRPr lang="ru-RU" sz="28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ru-RU" sz="28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семьи воспитанников;</a:t>
            </a:r>
            <a:endParaRPr lang="ru-RU" sz="28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ru-RU" sz="28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педагогические работники. </a:t>
            </a:r>
            <a:endParaRPr lang="ru-RU" sz="28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ru-RU" sz="28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специалисты  </a:t>
            </a:r>
            <a:r>
              <a:rPr lang="ru-RU" sz="28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федерального ядерного центра имени академика Е.И. </a:t>
            </a:r>
            <a:r>
              <a:rPr lang="ru-RU" sz="2800" dirty="0" err="1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Забабахина</a:t>
            </a:r>
            <a:r>
              <a:rPr lang="ru-RU" sz="28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ru-RU" sz="2800" dirty="0">
              <a:latin typeface="+mn-lt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0AF57B73-A9E7-4C32-91DF-4FC6E1F1A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CC5D85-272B-406A-99A2-3CDD256F7544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5" name="Title 2">
            <a:extLst>
              <a:ext uri="{FF2B5EF4-FFF2-40B4-BE49-F238E27FC236}">
                <a16:creationId xmlns="" xmlns:a16="http://schemas.microsoft.com/office/drawing/2014/main" id="{D2FEAB42-E74C-452E-A4C1-0A8513F3F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20296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7F7F7F"/>
                </a:solidFill>
                <a:latin typeface="Microsoft YaHei UI Light"/>
                <a:ea typeface="Microsoft YaHei UI Light"/>
                <a:cs typeface="Microsoft YaHei UI Light"/>
              </a:rPr>
              <a:t>Основное содержание проекта</a:t>
            </a:r>
            <a:endParaRPr lang="en-US" sz="3600" b="1" dirty="0">
              <a:solidFill>
                <a:srgbClr val="7F7F7F"/>
              </a:solidFill>
              <a:latin typeface="Microsoft YaHei UI Light"/>
              <a:ea typeface="Microsoft YaHei UI Light"/>
              <a:cs typeface="Microsoft YaHei UI Ligh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0533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6C7AD653-A5E5-4E80-96B7-9D6F3BD1C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CC5D85-272B-406A-99A2-3CDD256F7544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5652120" y="188640"/>
            <a:ext cx="3288074" cy="24675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4672D59C-40B9-45B9-98F3-C341C3A253C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932040" y="3212976"/>
            <a:ext cx="3529682" cy="3137495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>
            <a:solidFill>
              <a:srgbClr val="00B0F0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C:\Users\Inna\Desktop\WhatsApp Image 2021-09-23 at 10.49.08.jpe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 l="2370" t="3554" r="2370" b="3996"/>
          <a:stretch>
            <a:fillRect/>
          </a:stretch>
        </p:blipFill>
        <p:spPr bwMode="auto">
          <a:xfrm>
            <a:off x="251520" y="260648"/>
            <a:ext cx="4441885" cy="30017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lum bright="20000" contrast="30000"/>
          </a:blip>
          <a:srcRect/>
          <a:stretch>
            <a:fillRect/>
          </a:stretch>
        </p:blipFill>
        <p:spPr bwMode="auto">
          <a:xfrm>
            <a:off x="971600" y="4437112"/>
            <a:ext cx="2872740" cy="17830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456199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942EC0-CD2A-4496-9F18-1445BB3C4EFA}" type="slidenum">
              <a:rPr lang="ru-RU"/>
              <a:pPr>
                <a:defRPr/>
              </a:pPr>
              <a:t>8</a:t>
            </a:fld>
            <a:endParaRPr lang="ru-RU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1119187" y="6356350"/>
            <a:ext cx="6682979" cy="0"/>
          </a:xfrm>
          <a:prstGeom prst="line">
            <a:avLst/>
          </a:prstGeom>
          <a:ln w="38100">
            <a:solidFill>
              <a:srgbClr val="6F74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23"/>
          <p:cNvCxnSpPr/>
          <p:nvPr/>
        </p:nvCxnSpPr>
        <p:spPr>
          <a:xfrm flipH="1" flipV="1">
            <a:off x="6440091" y="1171616"/>
            <a:ext cx="2436019" cy="9525"/>
          </a:xfrm>
          <a:prstGeom prst="line">
            <a:avLst/>
          </a:prstGeom>
          <a:ln w="19050">
            <a:solidFill>
              <a:srgbClr val="B3D3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0" name="Shape 188"/>
          <p:cNvSpPr>
            <a:spLocks noChangeArrowheads="1"/>
          </p:cNvSpPr>
          <p:nvPr/>
        </p:nvSpPr>
        <p:spPr bwMode="auto">
          <a:xfrm>
            <a:off x="3394472" y="1963737"/>
            <a:ext cx="2762250" cy="3657600"/>
          </a:xfrm>
          <a:prstGeom prst="ellipse">
            <a:avLst/>
          </a:prstGeom>
          <a:solidFill>
            <a:srgbClr val="B3D334"/>
          </a:solidFill>
          <a:ln w="9525">
            <a:noFill/>
            <a:round/>
            <a:headEnd/>
            <a:tailEnd/>
          </a:ln>
        </p:spPr>
        <p:txBody>
          <a:bodyPr lIns="121900" tIns="121900" rIns="121900" bIns="121900" anchor="ctr"/>
          <a:lstStyle/>
          <a:p>
            <a:pPr algn="ctr"/>
            <a:r>
              <a:rPr lang="ru-RU" dirty="0"/>
              <a:t>Социальный заказ на ежегодное проведение мероприятия.</a:t>
            </a:r>
            <a:endParaRPr lang="ru-RU" sz="2400" dirty="0">
              <a:solidFill>
                <a:schemeClr val="bg1"/>
              </a:solidFill>
              <a:latin typeface="Microsoft YaHei UI Light"/>
              <a:ea typeface="Microsoft YaHei UI Light"/>
              <a:cs typeface="Quattrocento Sans"/>
              <a:sym typeface="Quattrocento Sans"/>
            </a:endParaRPr>
          </a:p>
        </p:txBody>
      </p:sp>
      <p:sp>
        <p:nvSpPr>
          <p:cNvPr id="14" name="Shape 189"/>
          <p:cNvSpPr/>
          <p:nvPr/>
        </p:nvSpPr>
        <p:spPr>
          <a:xfrm>
            <a:off x="845344" y="1898651"/>
            <a:ext cx="2762250" cy="3787775"/>
          </a:xfrm>
          <a:prstGeom prst="ellipse">
            <a:avLst/>
          </a:prstGeom>
          <a:solidFill>
            <a:srgbClr val="000000">
              <a:alpha val="7310"/>
            </a:srgbClr>
          </a:solidFill>
          <a:ln>
            <a:noFill/>
          </a:ln>
        </p:spPr>
        <p:txBody>
          <a:bodyPr lIns="121900" tIns="121900" rIns="121900" bIns="1219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Анкетирование педагогов дошкольных образовательных учреждений города и родителей воспитанников принимавших участие в соревнованиях.</a:t>
            </a:r>
            <a:endParaRPr lang="en" sz="2400" dirty="0">
              <a:solidFill>
                <a:schemeClr val="tx1">
                  <a:lumMod val="85000"/>
                  <a:lumOff val="15000"/>
                </a:schemeClr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  <a:cs typeface="Quattrocento Sans"/>
              <a:sym typeface="Quattrocento Sans"/>
            </a:endParaRPr>
          </a:p>
        </p:txBody>
      </p:sp>
      <p:sp>
        <p:nvSpPr>
          <p:cNvPr id="15" name="Shape 190"/>
          <p:cNvSpPr/>
          <p:nvPr/>
        </p:nvSpPr>
        <p:spPr>
          <a:xfrm>
            <a:off x="5866209" y="2011363"/>
            <a:ext cx="2762250" cy="3675023"/>
          </a:xfrm>
          <a:prstGeom prst="ellipse">
            <a:avLst/>
          </a:prstGeom>
          <a:solidFill>
            <a:srgbClr val="000000">
              <a:alpha val="7310"/>
            </a:srgbClr>
          </a:solidFill>
          <a:ln>
            <a:noFill/>
          </a:ln>
        </p:spPr>
        <p:txBody>
          <a:bodyPr lIns="121900" tIns="121900" rIns="121900" bIns="1219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 дошкольных образовательных учреждениях разработаны и внедрены в образовательный процесс дополнительные образовательные программы по робототехнике.</a:t>
            </a:r>
            <a:endParaRPr lang="en" sz="2400" dirty="0">
              <a:solidFill>
                <a:schemeClr val="tx1">
                  <a:lumMod val="85000"/>
                  <a:lumOff val="15000"/>
                </a:schemeClr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  <a:cs typeface="Quattrocento Sans"/>
              <a:sym typeface="Quattrocento Sans"/>
            </a:endParaRPr>
          </a:p>
        </p:txBody>
      </p:sp>
      <p:pic>
        <p:nvPicPr>
          <p:cNvPr id="29703" name="Рисунок 1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535" y="1300163"/>
            <a:ext cx="336947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Shape 187"/>
          <p:cNvSpPr txBox="1">
            <a:spLocks noGrp="1"/>
          </p:cNvSpPr>
          <p:nvPr>
            <p:ph type="title"/>
          </p:nvPr>
        </p:nvSpPr>
        <p:spPr>
          <a:xfrm>
            <a:off x="485775" y="819150"/>
            <a:ext cx="7000875" cy="793750"/>
          </a:xfrm>
        </p:spPr>
        <p:txBody>
          <a:bodyPr lIns="121900" tIns="121900" rIns="121900" bIns="121900"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bg1">
                    <a:lumMod val="50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Методы оценки результатов</a:t>
            </a:r>
            <a:endParaRPr lang="en" sz="3600" b="1" dirty="0">
              <a:solidFill>
                <a:schemeClr val="bg1">
                  <a:lumMod val="50000"/>
                </a:schemeClr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sp>
        <p:nvSpPr>
          <p:cNvPr id="29705" name="Shape 188"/>
          <p:cNvSpPr>
            <a:spLocks noChangeArrowheads="1"/>
          </p:cNvSpPr>
          <p:nvPr/>
        </p:nvSpPr>
        <p:spPr bwMode="auto">
          <a:xfrm>
            <a:off x="467544" y="332656"/>
            <a:ext cx="457200" cy="609600"/>
          </a:xfrm>
          <a:prstGeom prst="ellipse">
            <a:avLst/>
          </a:prstGeom>
          <a:solidFill>
            <a:srgbClr val="B3D334"/>
          </a:solidFill>
          <a:ln w="9525">
            <a:noFill/>
            <a:round/>
            <a:headEnd/>
            <a:tailEnd/>
          </a:ln>
        </p:spPr>
        <p:txBody>
          <a:bodyPr lIns="121900" tIns="121900" rIns="121900" bIns="121900" anchor="ctr"/>
          <a:lstStyle/>
          <a:p>
            <a:pPr algn="ctr"/>
            <a:endParaRPr lang="ru-RU" sz="24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29706" name="Рисунок 2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4664"/>
            <a:ext cx="336947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Straight Connector 23"/>
          <p:cNvCxnSpPr/>
          <p:nvPr/>
        </p:nvCxnSpPr>
        <p:spPr>
          <a:xfrm flipH="1" flipV="1">
            <a:off x="93004" y="1193904"/>
            <a:ext cx="819150" cy="0"/>
          </a:xfrm>
          <a:prstGeom prst="line">
            <a:avLst/>
          </a:prstGeom>
          <a:ln w="19050">
            <a:solidFill>
              <a:srgbClr val="B3D3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2"/>
          <p:cNvSpPr>
            <a:spLocks noGrp="1"/>
          </p:cNvSpPr>
          <p:nvPr>
            <p:ph type="title"/>
          </p:nvPr>
        </p:nvSpPr>
        <p:spPr>
          <a:xfrm>
            <a:off x="0" y="77795"/>
            <a:ext cx="9144000" cy="687522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9C9C9C"/>
                </a:solidFill>
                <a:latin typeface="Microsoft YaHei UI Light"/>
                <a:ea typeface="Microsoft YaHei UI Light"/>
                <a:cs typeface="Microsoft YaHei UI Light"/>
              </a:rPr>
              <a:t>Партнёры проекта</a:t>
            </a:r>
            <a:endParaRPr lang="en-US" sz="4000" b="1" dirty="0">
              <a:solidFill>
                <a:srgbClr val="9C9C9C"/>
              </a:solidFill>
              <a:latin typeface="Microsoft YaHei UI Light"/>
              <a:ea typeface="Microsoft YaHei UI Light"/>
              <a:cs typeface="Microsoft YaHei UI Light"/>
            </a:endParaRPr>
          </a:p>
        </p:txBody>
      </p:sp>
      <p:pic>
        <p:nvPicPr>
          <p:cNvPr id="30722" name="Рисунок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522" y="3116263"/>
            <a:ext cx="68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432448" y="2193926"/>
            <a:ext cx="6711553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chemeClr val="bg1"/>
                </a:solidFill>
                <a:latin typeface="Microsoft YaHei UI Light"/>
                <a:ea typeface="Microsoft YaHei UI Light"/>
                <a:cs typeface="Open Sans Light"/>
              </a:rPr>
              <a:t>Для чего этот проект? </a:t>
            </a:r>
          </a:p>
          <a:p>
            <a:r>
              <a:rPr lang="ru-RU" sz="2800" b="1">
                <a:solidFill>
                  <a:schemeClr val="bg1"/>
                </a:solidFill>
                <a:latin typeface="Microsoft YaHei UI Light"/>
                <a:ea typeface="Microsoft YaHei UI Light"/>
                <a:cs typeface="Open Sans Light"/>
              </a:rPr>
              <a:t>Определение конкретных целей, которые ставятся для решения поставленной проблемы, а также задач, которые будут решаться для достижения поставленной цели </a:t>
            </a:r>
            <a:endParaRPr lang="en-US" sz="2800" b="1">
              <a:solidFill>
                <a:schemeClr val="bg1"/>
              </a:solidFill>
              <a:latin typeface="Microsoft YaHei UI Light"/>
              <a:ea typeface="Microsoft YaHei UI Light"/>
              <a:cs typeface="Open Sans Light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7DB000-C236-4133-B53E-1C36985EEACE}" type="slidenum">
              <a:rPr lang="ru-RU"/>
              <a:pPr>
                <a:defRPr/>
              </a:pPr>
              <a:t>9</a:t>
            </a:fld>
            <a:endParaRPr lang="ru-RU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1126331" y="6721475"/>
            <a:ext cx="6682979" cy="0"/>
          </a:xfrm>
          <a:prstGeom prst="line">
            <a:avLst/>
          </a:prstGeom>
          <a:ln w="38100">
            <a:solidFill>
              <a:srgbClr val="6F74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23"/>
          <p:cNvCxnSpPr/>
          <p:nvPr/>
        </p:nvCxnSpPr>
        <p:spPr>
          <a:xfrm flipH="1">
            <a:off x="3661172" y="989014"/>
            <a:ext cx="1732359" cy="7937"/>
          </a:xfrm>
          <a:prstGeom prst="line">
            <a:avLst/>
          </a:prstGeom>
          <a:ln w="19050">
            <a:solidFill>
              <a:srgbClr val="B3D3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0" y="765316"/>
            <a:ext cx="9144000" cy="5592351"/>
            <a:chOff x="1" y="1973105"/>
            <a:chExt cx="12191998" cy="3087781"/>
          </a:xfrm>
        </p:grpSpPr>
        <p:sp>
          <p:nvSpPr>
            <p:cNvPr id="41" name="Rectangle 15"/>
            <p:cNvSpPr/>
            <p:nvPr/>
          </p:nvSpPr>
          <p:spPr>
            <a:xfrm>
              <a:off x="1" y="1973105"/>
              <a:ext cx="2371725" cy="3087781"/>
            </a:xfrm>
            <a:prstGeom prst="rect">
              <a:avLst/>
            </a:prstGeom>
            <a:solidFill>
              <a:schemeClr val="tx2">
                <a:lumMod val="50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2" name="Rectangle 16"/>
            <p:cNvSpPr/>
            <p:nvPr/>
          </p:nvSpPr>
          <p:spPr>
            <a:xfrm>
              <a:off x="2371726" y="1973105"/>
              <a:ext cx="9820273" cy="3087781"/>
            </a:xfrm>
            <a:prstGeom prst="rect">
              <a:avLst/>
            </a:prstGeom>
            <a:solidFill>
              <a:srgbClr val="B3D334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30729" name="Рисунок 4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531" y="3116263"/>
            <a:ext cx="68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Таблица 1">
            <a:extLst>
              <a:ext uri="{FF2B5EF4-FFF2-40B4-BE49-F238E27FC236}">
                <a16:creationId xmlns="" xmlns:a16="http://schemas.microsoft.com/office/drawing/2014/main" id="{73DA1613-4CE5-47D0-B6E0-7EE4A2345D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41970475"/>
              </p:ext>
            </p:extLst>
          </p:nvPr>
        </p:nvGraphicFramePr>
        <p:xfrm>
          <a:off x="1778794" y="768541"/>
          <a:ext cx="7365206" cy="4907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65206">
                  <a:extLst>
                    <a:ext uri="{9D8B030D-6E8A-4147-A177-3AD203B41FA5}">
                      <a16:colId xmlns="" xmlns:a16="http://schemas.microsoft.com/office/drawing/2014/main" val="747994589"/>
                    </a:ext>
                  </a:extLst>
                </a:gridCol>
              </a:tblGrid>
              <a:tr h="4463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ФГУП РФЯЦ ВНИИТФ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D33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04256399"/>
                  </a:ext>
                </a:extLst>
              </a:tr>
              <a:tr h="4463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Дошкольные образовательные учреждения города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D33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82803785"/>
                  </a:ext>
                </a:extLst>
              </a:tr>
              <a:tr h="4324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МКУ «Управление образования администрации г. Снежинска»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D33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72278193"/>
                  </a:ext>
                </a:extLst>
              </a:tr>
              <a:tr h="4463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МКУ ЦОДОУ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D33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43927014"/>
                  </a:ext>
                </a:extLst>
              </a:tr>
              <a:tr h="44636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СФТИ НИЯУ МИФИ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ГБУ ДО ДЮТТ (г. Челябинск)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D33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09026416"/>
                  </a:ext>
                </a:extLst>
              </a:tr>
              <a:tr h="4463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D33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56309959"/>
                  </a:ext>
                </a:extLst>
              </a:tr>
            </a:tbl>
          </a:graphicData>
        </a:graphic>
      </p:graphicFrame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37768311-B539-4FA4-BAF7-45891953C2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99794964"/>
              </p:ext>
            </p:extLst>
          </p:nvPr>
        </p:nvGraphicFramePr>
        <p:xfrm>
          <a:off x="1778794" y="4229072"/>
          <a:ext cx="7365206" cy="20587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65206">
                  <a:extLst>
                    <a:ext uri="{9D8B030D-6E8A-4147-A177-3AD203B41FA5}">
                      <a16:colId xmlns="" xmlns:a16="http://schemas.microsoft.com/office/drawing/2014/main" val="4003474880"/>
                    </a:ext>
                  </a:extLst>
                </a:gridCol>
              </a:tblGrid>
              <a:tr h="205879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МБОУ ДО «Дворец творчества детей и молодежи»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ООО «ИНСАЙН»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Праздничное агентство «Вита-карнавал»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D33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2396405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600</Words>
  <Application>Microsoft Office PowerPoint</Application>
  <PresentationFormat>Экран (4:3)</PresentationFormat>
  <Paragraphs>81</Paragraphs>
  <Slides>11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Цель нашего проекта</vt:lpstr>
      <vt:lpstr>Задачи проекта</vt:lpstr>
      <vt:lpstr>Риски нашего проекта и пути их преодоления</vt:lpstr>
      <vt:lpstr>Основное содержание проекта</vt:lpstr>
      <vt:lpstr>Слайд 7</vt:lpstr>
      <vt:lpstr>Методы оценки результатов</vt:lpstr>
      <vt:lpstr>Партнёры проекта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PoLina</dc:creator>
  <cp:lastModifiedBy>PoLina</cp:lastModifiedBy>
  <cp:revision>1</cp:revision>
  <dcterms:created xsi:type="dcterms:W3CDTF">2022-07-08T13:19:24Z</dcterms:created>
  <dcterms:modified xsi:type="dcterms:W3CDTF">2022-07-08T13:28:34Z</dcterms:modified>
</cp:coreProperties>
</file>